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322" r:id="rId3"/>
    <p:sldId id="323" r:id="rId4"/>
    <p:sldId id="328" r:id="rId5"/>
    <p:sldId id="324" r:id="rId6"/>
    <p:sldId id="325" r:id="rId7"/>
    <p:sldId id="327" r:id="rId8"/>
    <p:sldId id="326" r:id="rId9"/>
  </p:sldIdLst>
  <p:sldSz cx="9144000" cy="6858000" type="screen4x3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80119" autoAdjust="0"/>
  </p:normalViewPr>
  <p:slideViewPr>
    <p:cSldViewPr>
      <p:cViewPr>
        <p:scale>
          <a:sx n="90" d="100"/>
          <a:sy n="90" d="100"/>
        </p:scale>
        <p:origin x="-1428" y="-11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95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ve\Desktop\2014%20emission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ve\Desktop\2014%20emission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ve\Desktop\2014%20emission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ve\Desktop\2014%20emission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ve\Google%20Drive\Main%20database%20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EU ETS Emissions change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Main!$AG$39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Main!$AF$40:$AF$42</c:f>
              <c:strCache>
                <c:ptCount val="3"/>
                <c:pt idx="0">
                  <c:v>Power and Heat</c:v>
                </c:pt>
                <c:pt idx="1">
                  <c:v>Industry</c:v>
                </c:pt>
                <c:pt idx="2">
                  <c:v>Total EUETS</c:v>
                </c:pt>
              </c:strCache>
            </c:strRef>
          </c:cat>
          <c:val>
            <c:numRef>
              <c:f>Main!$AG$40:$AG$42</c:f>
              <c:numCache>
                <c:formatCode>#,##0</c:formatCode>
                <c:ptCount val="3"/>
                <c:pt idx="0">
                  <c:v>1159.7773310000002</c:v>
                </c:pt>
                <c:pt idx="1">
                  <c:v>748.01266399999997</c:v>
                </c:pt>
                <c:pt idx="2">
                  <c:v>1907.7899949999999</c:v>
                </c:pt>
              </c:numCache>
            </c:numRef>
          </c:val>
        </c:ser>
        <c:ser>
          <c:idx val="1"/>
          <c:order val="1"/>
          <c:tx>
            <c:strRef>
              <c:f>Main!$AH$39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Main!$AF$40:$AF$42</c:f>
              <c:strCache>
                <c:ptCount val="3"/>
                <c:pt idx="0">
                  <c:v>Power and Heat</c:v>
                </c:pt>
                <c:pt idx="1">
                  <c:v>Industry</c:v>
                </c:pt>
                <c:pt idx="2">
                  <c:v>Total EUETS</c:v>
                </c:pt>
              </c:strCache>
            </c:strRef>
          </c:cat>
          <c:val>
            <c:numRef>
              <c:f>Main!$AH$40:$AH$42</c:f>
              <c:numCache>
                <c:formatCode>#,##0</c:formatCode>
                <c:ptCount val="3"/>
                <c:pt idx="0">
                  <c:v>1069.0876914799999</c:v>
                </c:pt>
                <c:pt idx="1">
                  <c:v>745.11636500000009</c:v>
                </c:pt>
                <c:pt idx="2">
                  <c:v>1814.20405648</c:v>
                </c:pt>
              </c:numCache>
            </c:numRef>
          </c:val>
        </c:ser>
        <c:ser>
          <c:idx val="2"/>
          <c:order val="2"/>
          <c:tx>
            <c:strRef>
              <c:f>Main!$AI$39</c:f>
              <c:strCache>
                <c:ptCount val="1"/>
                <c:pt idx="0">
                  <c:v>Change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Main!$AF$40:$AF$42</c:f>
              <c:strCache>
                <c:ptCount val="3"/>
                <c:pt idx="0">
                  <c:v>Power and Heat</c:v>
                </c:pt>
                <c:pt idx="1">
                  <c:v>Industry</c:v>
                </c:pt>
                <c:pt idx="2">
                  <c:v>Total EUETS</c:v>
                </c:pt>
              </c:strCache>
            </c:strRef>
          </c:cat>
          <c:val>
            <c:numRef>
              <c:f>Main!$AI$40:$AI$42</c:f>
              <c:numCache>
                <c:formatCode>#,##0</c:formatCode>
                <c:ptCount val="3"/>
                <c:pt idx="0">
                  <c:v>-90.689639520000355</c:v>
                </c:pt>
                <c:pt idx="1">
                  <c:v>-2.8962989999998854</c:v>
                </c:pt>
                <c:pt idx="2">
                  <c:v>-93.5859385199999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9465448"/>
        <c:axId val="199465840"/>
      </c:barChart>
      <c:catAx>
        <c:axId val="19946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465840"/>
        <c:crosses val="autoZero"/>
        <c:auto val="1"/>
        <c:lblAlgn val="ctr"/>
        <c:lblOffset val="100"/>
        <c:noMultiLvlLbl val="0"/>
      </c:catAx>
      <c:valAx>
        <c:axId val="19946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4654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EU</a:t>
            </a:r>
            <a:r>
              <a:rPr lang="en-GB" baseline="0"/>
              <a:t> ETS emissions by sector</a:t>
            </a:r>
            <a:endParaRPr lang="en-GB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Main!$C$39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Main!$D$38:$O$38</c:f>
              <c:strCache>
                <c:ptCount val="9"/>
                <c:pt idx="0">
                  <c:v>Lignite power</c:v>
                </c:pt>
                <c:pt idx="1">
                  <c:v>Coal power</c:v>
                </c:pt>
                <c:pt idx="2">
                  <c:v>Gas power</c:v>
                </c:pt>
                <c:pt idx="3">
                  <c:v>Other/undefined power</c:v>
                </c:pt>
                <c:pt idx="4">
                  <c:v>Cement</c:v>
                </c:pt>
                <c:pt idx="5">
                  <c:v>Chemicals</c:v>
                </c:pt>
                <c:pt idx="6">
                  <c:v>Metals</c:v>
                </c:pt>
                <c:pt idx="7">
                  <c:v>Oil &amp; gas</c:v>
                </c:pt>
                <c:pt idx="8">
                  <c:v>Other industry</c:v>
                </c:pt>
              </c:strCache>
              <c:extLst/>
            </c:strRef>
          </c:cat>
          <c:val>
            <c:numRef>
              <c:f>Main!$D$39:$O$39</c:f>
              <c:numCache>
                <c:formatCode>#,##0</c:formatCode>
                <c:ptCount val="9"/>
                <c:pt idx="0">
                  <c:v>311.274269</c:v>
                </c:pt>
                <c:pt idx="1">
                  <c:v>508.62468200000001</c:v>
                </c:pt>
                <c:pt idx="2">
                  <c:v>116.42200700000001</c:v>
                </c:pt>
                <c:pt idx="3">
                  <c:v>223.45637299999999</c:v>
                </c:pt>
                <c:pt idx="4">
                  <c:v>141.62524599999998</c:v>
                </c:pt>
                <c:pt idx="5">
                  <c:v>49.352444999999989</c:v>
                </c:pt>
                <c:pt idx="6">
                  <c:v>147.072731</c:v>
                </c:pt>
                <c:pt idx="7">
                  <c:v>129.14656699999998</c:v>
                </c:pt>
                <c:pt idx="8">
                  <c:v>280.81567500000006</c:v>
                </c:pt>
              </c:numCache>
              <c:extLst/>
            </c:numRef>
          </c:val>
        </c:ser>
        <c:ser>
          <c:idx val="1"/>
          <c:order val="1"/>
          <c:tx>
            <c:strRef>
              <c:f>Main!$C$40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Main!$D$38:$O$38</c:f>
              <c:strCache>
                <c:ptCount val="9"/>
                <c:pt idx="0">
                  <c:v>Lignite power</c:v>
                </c:pt>
                <c:pt idx="1">
                  <c:v>Coal power</c:v>
                </c:pt>
                <c:pt idx="2">
                  <c:v>Gas power</c:v>
                </c:pt>
                <c:pt idx="3">
                  <c:v>Other/undefined power</c:v>
                </c:pt>
                <c:pt idx="4">
                  <c:v>Cement</c:v>
                </c:pt>
                <c:pt idx="5">
                  <c:v>Chemicals</c:v>
                </c:pt>
                <c:pt idx="6">
                  <c:v>Metals</c:v>
                </c:pt>
                <c:pt idx="7">
                  <c:v>Oil &amp; gas</c:v>
                </c:pt>
                <c:pt idx="8">
                  <c:v>Other industry</c:v>
                </c:pt>
              </c:strCache>
              <c:extLst/>
            </c:strRef>
          </c:cat>
          <c:val>
            <c:numRef>
              <c:f>Main!$D$40:$O$40</c:f>
              <c:numCache>
                <c:formatCode>#,##0</c:formatCode>
                <c:ptCount val="9"/>
                <c:pt idx="0">
                  <c:v>301.57127443999997</c:v>
                </c:pt>
                <c:pt idx="1">
                  <c:v>447.03298028</c:v>
                </c:pt>
                <c:pt idx="2">
                  <c:v>112.53793159999999</c:v>
                </c:pt>
                <c:pt idx="3">
                  <c:v>207.94550515999993</c:v>
                </c:pt>
                <c:pt idx="4">
                  <c:v>146.71075100000004</c:v>
                </c:pt>
                <c:pt idx="5">
                  <c:v>48.873640000000002</c:v>
                </c:pt>
                <c:pt idx="6">
                  <c:v>148.22283299999998</c:v>
                </c:pt>
                <c:pt idx="7">
                  <c:v>126.68781300000002</c:v>
                </c:pt>
                <c:pt idx="8">
                  <c:v>274.62132800000006</c:v>
                </c:pt>
              </c:numCache>
              <c:extLst/>
            </c:numRef>
          </c:val>
        </c:ser>
        <c:ser>
          <c:idx val="2"/>
          <c:order val="2"/>
          <c:tx>
            <c:strRef>
              <c:f>Main!$C$41</c:f>
              <c:strCache>
                <c:ptCount val="1"/>
                <c:pt idx="0">
                  <c:v>Change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Main!$D$38:$O$38</c:f>
              <c:strCache>
                <c:ptCount val="9"/>
                <c:pt idx="0">
                  <c:v>Lignite power</c:v>
                </c:pt>
                <c:pt idx="1">
                  <c:v>Coal power</c:v>
                </c:pt>
                <c:pt idx="2">
                  <c:v>Gas power</c:v>
                </c:pt>
                <c:pt idx="3">
                  <c:v>Other/undefined power</c:v>
                </c:pt>
                <c:pt idx="4">
                  <c:v>Cement</c:v>
                </c:pt>
                <c:pt idx="5">
                  <c:v>Chemicals</c:v>
                </c:pt>
                <c:pt idx="6">
                  <c:v>Metals</c:v>
                </c:pt>
                <c:pt idx="7">
                  <c:v>Oil &amp; gas</c:v>
                </c:pt>
                <c:pt idx="8">
                  <c:v>Other industry</c:v>
                </c:pt>
              </c:strCache>
              <c:extLst/>
            </c:strRef>
          </c:cat>
          <c:val>
            <c:numRef>
              <c:f>Main!$D$41:$O$41</c:f>
              <c:numCache>
                <c:formatCode>#,##0</c:formatCode>
                <c:ptCount val="9"/>
                <c:pt idx="0">
                  <c:v>-9.702994560000036</c:v>
                </c:pt>
                <c:pt idx="1">
                  <c:v>-61.591701720000003</c:v>
                </c:pt>
                <c:pt idx="2">
                  <c:v>-3.8840754000000146</c:v>
                </c:pt>
                <c:pt idx="3">
                  <c:v>-15.51086784000006</c:v>
                </c:pt>
                <c:pt idx="4">
                  <c:v>5.0855050000000688</c:v>
                </c:pt>
                <c:pt idx="5">
                  <c:v>-0.47880499999998705</c:v>
                </c:pt>
                <c:pt idx="6">
                  <c:v>1.1501019999999755</c:v>
                </c:pt>
                <c:pt idx="7">
                  <c:v>-2.4587539999999564</c:v>
                </c:pt>
                <c:pt idx="8">
                  <c:v>-6.1943469999999934</c:v>
                </c:pt>
              </c:numCache>
              <c:extLst/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661784"/>
        <c:axId val="239656688"/>
      </c:barChart>
      <c:catAx>
        <c:axId val="23966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56688"/>
        <c:crosses val="autoZero"/>
        <c:auto val="1"/>
        <c:lblAlgn val="ctr"/>
        <c:lblOffset val="100"/>
        <c:noMultiLvlLbl val="0"/>
      </c:catAx>
      <c:valAx>
        <c:axId val="23965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mt emissions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6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Main!$AU$4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Main!$AT$5:$AT$35</c:f>
              <c:strCache>
                <c:ptCount val="31"/>
                <c:pt idx="0">
                  <c:v>Austria</c:v>
                </c:pt>
                <c:pt idx="1">
                  <c:v>Belgium</c:v>
                </c:pt>
                <c:pt idx="2">
                  <c:v>Bulgaria</c:v>
                </c:pt>
                <c:pt idx="3">
                  <c:v>Croatia</c:v>
                </c:pt>
                <c:pt idx="4">
                  <c:v>Cyprus</c:v>
                </c:pt>
                <c:pt idx="5">
                  <c:v>Czech</c:v>
                </c:pt>
                <c:pt idx="6">
                  <c:v>Denmark</c:v>
                </c:pt>
                <c:pt idx="7">
                  <c:v>Estonia</c:v>
                </c:pt>
                <c:pt idx="8">
                  <c:v>Finland</c:v>
                </c:pt>
                <c:pt idx="9">
                  <c:v>France</c:v>
                </c:pt>
                <c:pt idx="10">
                  <c:v>Germany</c:v>
                </c:pt>
                <c:pt idx="11">
                  <c:v>Greece</c:v>
                </c:pt>
                <c:pt idx="12">
                  <c:v>Hungary</c:v>
                </c:pt>
                <c:pt idx="13">
                  <c:v>Iceland</c:v>
                </c:pt>
                <c:pt idx="14">
                  <c:v>Ireland</c:v>
                </c:pt>
                <c:pt idx="15">
                  <c:v>Italy</c:v>
                </c:pt>
                <c:pt idx="16">
                  <c:v>Latvia</c:v>
                </c:pt>
                <c:pt idx="17">
                  <c:v>Lichtenstein</c:v>
                </c:pt>
                <c:pt idx="18">
                  <c:v>Lithuania</c:v>
                </c:pt>
                <c:pt idx="19">
                  <c:v>Luxembourg</c:v>
                </c:pt>
                <c:pt idx="20">
                  <c:v>Malta</c:v>
                </c:pt>
                <c:pt idx="21">
                  <c:v>Netherlands</c:v>
                </c:pt>
                <c:pt idx="22">
                  <c:v>Norway</c:v>
                </c:pt>
                <c:pt idx="23">
                  <c:v>Poland</c:v>
                </c:pt>
                <c:pt idx="24">
                  <c:v>Portugal</c:v>
                </c:pt>
                <c:pt idx="25">
                  <c:v>Romania</c:v>
                </c:pt>
                <c:pt idx="26">
                  <c:v>Slovakia</c:v>
                </c:pt>
                <c:pt idx="27">
                  <c:v>Slovenia</c:v>
                </c:pt>
                <c:pt idx="28">
                  <c:v>Spain</c:v>
                </c:pt>
                <c:pt idx="29">
                  <c:v>Sweden</c:v>
                </c:pt>
                <c:pt idx="30">
                  <c:v>UK</c:v>
                </c:pt>
              </c:strCache>
            </c:strRef>
          </c:cat>
          <c:val>
            <c:numRef>
              <c:f>Main!$AU$5:$AU$35</c:f>
              <c:numCache>
                <c:formatCode>#,##0</c:formatCode>
                <c:ptCount val="31"/>
                <c:pt idx="0">
                  <c:v>29.857542000000002</c:v>
                </c:pt>
                <c:pt idx="1">
                  <c:v>45.231167999999997</c:v>
                </c:pt>
                <c:pt idx="2">
                  <c:v>32.695528000000003</c:v>
                </c:pt>
                <c:pt idx="3">
                  <c:v>8.7439730000000004</c:v>
                </c:pt>
                <c:pt idx="4">
                  <c:v>4.0248740000000005</c:v>
                </c:pt>
                <c:pt idx="5">
                  <c:v>67.712127999999993</c:v>
                </c:pt>
                <c:pt idx="6">
                  <c:v>21.601953000000002</c:v>
                </c:pt>
                <c:pt idx="7">
                  <c:v>15.922521</c:v>
                </c:pt>
                <c:pt idx="8">
                  <c:v>31.496735999999999</c:v>
                </c:pt>
                <c:pt idx="9">
                  <c:v>114.51268</c:v>
                </c:pt>
                <c:pt idx="10">
                  <c:v>480.87650900000006</c:v>
                </c:pt>
                <c:pt idx="11">
                  <c:v>58.632970999999998</c:v>
                </c:pt>
                <c:pt idx="12">
                  <c:v>19.132882000000002</c:v>
                </c:pt>
                <c:pt idx="13">
                  <c:v>1.779881</c:v>
                </c:pt>
                <c:pt idx="14">
                  <c:v>15.685669000000001</c:v>
                </c:pt>
                <c:pt idx="15">
                  <c:v>164.521762</c:v>
                </c:pt>
                <c:pt idx="16">
                  <c:v>2.6498140000000001</c:v>
                </c:pt>
                <c:pt idx="17">
                  <c:v>9.4300000000000004E-4</c:v>
                </c:pt>
                <c:pt idx="18">
                  <c:v>7.4641530000000005</c:v>
                </c:pt>
                <c:pt idx="19">
                  <c:v>1.8471139999999999</c:v>
                </c:pt>
                <c:pt idx="20">
                  <c:v>1.6973039999999999</c:v>
                </c:pt>
                <c:pt idx="21">
                  <c:v>86.849802000000011</c:v>
                </c:pt>
                <c:pt idx="22">
                  <c:v>24.701052999999998</c:v>
                </c:pt>
                <c:pt idx="23">
                  <c:v>205.73433</c:v>
                </c:pt>
                <c:pt idx="24">
                  <c:v>24.645237999999999</c:v>
                </c:pt>
                <c:pt idx="25">
                  <c:v>42.414661999999993</c:v>
                </c:pt>
                <c:pt idx="26">
                  <c:v>21.831827000000001</c:v>
                </c:pt>
                <c:pt idx="27">
                  <c:v>7.3862839999999998</c:v>
                </c:pt>
                <c:pt idx="28">
                  <c:v>122.80801200000001</c:v>
                </c:pt>
                <c:pt idx="29">
                  <c:v>20.143251000000003</c:v>
                </c:pt>
                <c:pt idx="30">
                  <c:v>225.187431</c:v>
                </c:pt>
              </c:numCache>
            </c:numRef>
          </c:val>
        </c:ser>
        <c:ser>
          <c:idx val="1"/>
          <c:order val="1"/>
          <c:tx>
            <c:strRef>
              <c:f>Main!$AV$4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Main!$AT$5:$AT$35</c:f>
              <c:strCache>
                <c:ptCount val="31"/>
                <c:pt idx="0">
                  <c:v>Austria</c:v>
                </c:pt>
                <c:pt idx="1">
                  <c:v>Belgium</c:v>
                </c:pt>
                <c:pt idx="2">
                  <c:v>Bulgaria</c:v>
                </c:pt>
                <c:pt idx="3">
                  <c:v>Croatia</c:v>
                </c:pt>
                <c:pt idx="4">
                  <c:v>Cyprus</c:v>
                </c:pt>
                <c:pt idx="5">
                  <c:v>Czech</c:v>
                </c:pt>
                <c:pt idx="6">
                  <c:v>Denmark</c:v>
                </c:pt>
                <c:pt idx="7">
                  <c:v>Estonia</c:v>
                </c:pt>
                <c:pt idx="8">
                  <c:v>Finland</c:v>
                </c:pt>
                <c:pt idx="9">
                  <c:v>France</c:v>
                </c:pt>
                <c:pt idx="10">
                  <c:v>Germany</c:v>
                </c:pt>
                <c:pt idx="11">
                  <c:v>Greece</c:v>
                </c:pt>
                <c:pt idx="12">
                  <c:v>Hungary</c:v>
                </c:pt>
                <c:pt idx="13">
                  <c:v>Iceland</c:v>
                </c:pt>
                <c:pt idx="14">
                  <c:v>Ireland</c:v>
                </c:pt>
                <c:pt idx="15">
                  <c:v>Italy</c:v>
                </c:pt>
                <c:pt idx="16">
                  <c:v>Latvia</c:v>
                </c:pt>
                <c:pt idx="17">
                  <c:v>Lichtenstein</c:v>
                </c:pt>
                <c:pt idx="18">
                  <c:v>Lithuania</c:v>
                </c:pt>
                <c:pt idx="19">
                  <c:v>Luxembourg</c:v>
                </c:pt>
                <c:pt idx="20">
                  <c:v>Malta</c:v>
                </c:pt>
                <c:pt idx="21">
                  <c:v>Netherlands</c:v>
                </c:pt>
                <c:pt idx="22">
                  <c:v>Norway</c:v>
                </c:pt>
                <c:pt idx="23">
                  <c:v>Poland</c:v>
                </c:pt>
                <c:pt idx="24">
                  <c:v>Portugal</c:v>
                </c:pt>
                <c:pt idx="25">
                  <c:v>Romania</c:v>
                </c:pt>
                <c:pt idx="26">
                  <c:v>Slovakia</c:v>
                </c:pt>
                <c:pt idx="27">
                  <c:v>Slovenia</c:v>
                </c:pt>
                <c:pt idx="28">
                  <c:v>Spain</c:v>
                </c:pt>
                <c:pt idx="29">
                  <c:v>Sweden</c:v>
                </c:pt>
                <c:pt idx="30">
                  <c:v>UK</c:v>
                </c:pt>
              </c:strCache>
            </c:strRef>
          </c:cat>
          <c:val>
            <c:numRef>
              <c:f>Main!$AV$5:$AV$35</c:f>
              <c:numCache>
                <c:formatCode>#,##0</c:formatCode>
                <c:ptCount val="31"/>
                <c:pt idx="0">
                  <c:v>28.055401000000003</c:v>
                </c:pt>
                <c:pt idx="1">
                  <c:v>43.878237999999996</c:v>
                </c:pt>
                <c:pt idx="2">
                  <c:v>31.304469640000001</c:v>
                </c:pt>
                <c:pt idx="3">
                  <c:v>8.3939280000000007</c:v>
                </c:pt>
                <c:pt idx="4">
                  <c:v>4.4685559999999995</c:v>
                </c:pt>
                <c:pt idx="5">
                  <c:v>66.611677680000014</c:v>
                </c:pt>
                <c:pt idx="6">
                  <c:v>18.388773239999999</c:v>
                </c:pt>
                <c:pt idx="7">
                  <c:v>14.974902999999999</c:v>
                </c:pt>
                <c:pt idx="8">
                  <c:v>28.764535440000003</c:v>
                </c:pt>
                <c:pt idx="9">
                  <c:v>102.00516604000001</c:v>
                </c:pt>
                <c:pt idx="10">
                  <c:v>462.61592203999999</c:v>
                </c:pt>
                <c:pt idx="11">
                  <c:v>55.375155000000007</c:v>
                </c:pt>
                <c:pt idx="12">
                  <c:v>18.861684799999999</c:v>
                </c:pt>
                <c:pt idx="13">
                  <c:v>1.754945</c:v>
                </c:pt>
                <c:pt idx="14">
                  <c:v>15.952069</c:v>
                </c:pt>
                <c:pt idx="15">
                  <c:v>153.17631400000002</c:v>
                </c:pt>
                <c:pt idx="16">
                  <c:v>2.4634720399999996</c:v>
                </c:pt>
                <c:pt idx="17">
                  <c:v>3.0900000000000003E-4</c:v>
                </c:pt>
                <c:pt idx="18">
                  <c:v>7.0363064800000004</c:v>
                </c:pt>
                <c:pt idx="19">
                  <c:v>1.917403</c:v>
                </c:pt>
                <c:pt idx="20">
                  <c:v>1.6591180000000001</c:v>
                </c:pt>
                <c:pt idx="21">
                  <c:v>89.044513080000002</c:v>
                </c:pt>
                <c:pt idx="22">
                  <c:v>25.2414138</c:v>
                </c:pt>
                <c:pt idx="23">
                  <c:v>195.81681387999998</c:v>
                </c:pt>
                <c:pt idx="24">
                  <c:v>24.466424079999999</c:v>
                </c:pt>
                <c:pt idx="25">
                  <c:v>42.578107000000003</c:v>
                </c:pt>
                <c:pt idx="26">
                  <c:v>20.918068999999999</c:v>
                </c:pt>
                <c:pt idx="27">
                  <c:v>6.1152870000000004</c:v>
                </c:pt>
                <c:pt idx="28">
                  <c:v>125.16683868</c:v>
                </c:pt>
                <c:pt idx="29">
                  <c:v>19.35318856</c:v>
                </c:pt>
                <c:pt idx="30">
                  <c:v>197.845055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662960"/>
        <c:axId val="239663352"/>
      </c:barChart>
      <c:catAx>
        <c:axId val="23966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63352"/>
        <c:crosses val="autoZero"/>
        <c:auto val="1"/>
        <c:lblAlgn val="ctr"/>
        <c:lblOffset val="100"/>
        <c:tickLblSkip val="1"/>
        <c:noMultiLvlLbl val="0"/>
      </c:catAx>
      <c:valAx>
        <c:axId val="239663352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mt emissions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6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Main!$AX$4</c:f>
              <c:strCache>
                <c:ptCount val="1"/>
                <c:pt idx="0">
                  <c:v>Power &amp; Heat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Main!$AW$5:$AW$35</c:f>
              <c:strCache>
                <c:ptCount val="31"/>
                <c:pt idx="0">
                  <c:v>Austria</c:v>
                </c:pt>
                <c:pt idx="1">
                  <c:v>Belgium</c:v>
                </c:pt>
                <c:pt idx="2">
                  <c:v>Bulgaria</c:v>
                </c:pt>
                <c:pt idx="3">
                  <c:v>Croatia</c:v>
                </c:pt>
                <c:pt idx="4">
                  <c:v>Cyprus</c:v>
                </c:pt>
                <c:pt idx="5">
                  <c:v>Czech Republic</c:v>
                </c:pt>
                <c:pt idx="6">
                  <c:v>Denmark</c:v>
                </c:pt>
                <c:pt idx="7">
                  <c:v>Estonia</c:v>
                </c:pt>
                <c:pt idx="8">
                  <c:v>Finland</c:v>
                </c:pt>
                <c:pt idx="9">
                  <c:v>France</c:v>
                </c:pt>
                <c:pt idx="10">
                  <c:v>Germany</c:v>
                </c:pt>
                <c:pt idx="11">
                  <c:v>Greece</c:v>
                </c:pt>
                <c:pt idx="12">
                  <c:v>Hungary</c:v>
                </c:pt>
                <c:pt idx="13">
                  <c:v>Iceland</c:v>
                </c:pt>
                <c:pt idx="14">
                  <c:v>Ireland</c:v>
                </c:pt>
                <c:pt idx="15">
                  <c:v>Italy</c:v>
                </c:pt>
                <c:pt idx="16">
                  <c:v>Latvia</c:v>
                </c:pt>
                <c:pt idx="17">
                  <c:v>Lichtenstein</c:v>
                </c:pt>
                <c:pt idx="18">
                  <c:v>Lithuania</c:v>
                </c:pt>
                <c:pt idx="19">
                  <c:v>Luxembourg</c:v>
                </c:pt>
                <c:pt idx="20">
                  <c:v>Malta</c:v>
                </c:pt>
                <c:pt idx="21">
                  <c:v>Netherlands</c:v>
                </c:pt>
                <c:pt idx="22">
                  <c:v>Norway</c:v>
                </c:pt>
                <c:pt idx="23">
                  <c:v>Poland</c:v>
                </c:pt>
                <c:pt idx="24">
                  <c:v>Portugal</c:v>
                </c:pt>
                <c:pt idx="25">
                  <c:v>Romania</c:v>
                </c:pt>
                <c:pt idx="26">
                  <c:v>Slovakia</c:v>
                </c:pt>
                <c:pt idx="27">
                  <c:v>Slovenia</c:v>
                </c:pt>
                <c:pt idx="28">
                  <c:v>Spain</c:v>
                </c:pt>
                <c:pt idx="29">
                  <c:v>Sweden</c:v>
                </c:pt>
                <c:pt idx="30">
                  <c:v>United Kingdom</c:v>
                </c:pt>
              </c:strCache>
            </c:strRef>
          </c:cat>
          <c:val>
            <c:numRef>
              <c:f>Main!$AX$5:$AX$35</c:f>
              <c:numCache>
                <c:formatCode>#,##0</c:formatCode>
                <c:ptCount val="31"/>
                <c:pt idx="0">
                  <c:v>-1.5467070000000014</c:v>
                </c:pt>
                <c:pt idx="1">
                  <c:v>-1.3317669999999993</c:v>
                </c:pt>
                <c:pt idx="2">
                  <c:v>-1.3972673600000007</c:v>
                </c:pt>
                <c:pt idx="3">
                  <c:v>-6.9369000000000014E-2</c:v>
                </c:pt>
                <c:pt idx="4">
                  <c:v>0.11058799999999991</c:v>
                </c:pt>
                <c:pt idx="5">
                  <c:v>-1.4267013199999923</c:v>
                </c:pt>
                <c:pt idx="6">
                  <c:v>-3.2699797600000018</c:v>
                </c:pt>
                <c:pt idx="7">
                  <c:v>-0.8816070000000007</c:v>
                </c:pt>
                <c:pt idx="8">
                  <c:v>-2.7541575599999994</c:v>
                </c:pt>
                <c:pt idx="9">
                  <c:v>-11.364171959999997</c:v>
                </c:pt>
                <c:pt idx="10">
                  <c:v>-18.775606960000061</c:v>
                </c:pt>
                <c:pt idx="11">
                  <c:v>-3.892319999999998</c:v>
                </c:pt>
                <c:pt idx="12">
                  <c:v>-0.90683520000000151</c:v>
                </c:pt>
                <c:pt idx="13">
                  <c:v>0</c:v>
                </c:pt>
                <c:pt idx="14">
                  <c:v>-0.20591899999999974</c:v>
                </c:pt>
                <c:pt idx="15">
                  <c:v>-8.4097539999999924</c:v>
                </c:pt>
                <c:pt idx="16">
                  <c:v>-0.2076439600000004</c:v>
                </c:pt>
                <c:pt idx="17">
                  <c:v>-4.6799999999999999E-4</c:v>
                </c:pt>
                <c:pt idx="18">
                  <c:v>-0.54247452000000007</c:v>
                </c:pt>
                <c:pt idx="19">
                  <c:v>2.5687000000000015E-2</c:v>
                </c:pt>
                <c:pt idx="20">
                  <c:v>-3.8185999999999831E-2</c:v>
                </c:pt>
                <c:pt idx="21">
                  <c:v>2.6274110800000017</c:v>
                </c:pt>
                <c:pt idx="22">
                  <c:v>-3.4311199999999875E-2</c:v>
                </c:pt>
                <c:pt idx="23">
                  <c:v>-10.106221120000043</c:v>
                </c:pt>
                <c:pt idx="24">
                  <c:v>-0.28854892000000021</c:v>
                </c:pt>
                <c:pt idx="25">
                  <c:v>3.7707000000004598E-2</c:v>
                </c:pt>
                <c:pt idx="26">
                  <c:v>-0.97456800000000054</c:v>
                </c:pt>
                <c:pt idx="27">
                  <c:v>-1.3165189999999996</c:v>
                </c:pt>
                <c:pt idx="28">
                  <c:v>2.1557026800000045</c:v>
                </c:pt>
                <c:pt idx="29">
                  <c:v>-0.79439744000000001</c:v>
                </c:pt>
                <c:pt idx="30">
                  <c:v>-25.111234000000024</c:v>
                </c:pt>
              </c:numCache>
            </c:numRef>
          </c:val>
        </c:ser>
        <c:ser>
          <c:idx val="1"/>
          <c:order val="1"/>
          <c:tx>
            <c:strRef>
              <c:f>Main!$AY$4</c:f>
              <c:strCache>
                <c:ptCount val="1"/>
                <c:pt idx="0">
                  <c:v>Industry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Main!$AW$5:$AW$35</c:f>
              <c:strCache>
                <c:ptCount val="31"/>
                <c:pt idx="0">
                  <c:v>Austria</c:v>
                </c:pt>
                <c:pt idx="1">
                  <c:v>Belgium</c:v>
                </c:pt>
                <c:pt idx="2">
                  <c:v>Bulgaria</c:v>
                </c:pt>
                <c:pt idx="3">
                  <c:v>Croatia</c:v>
                </c:pt>
                <c:pt idx="4">
                  <c:v>Cyprus</c:v>
                </c:pt>
                <c:pt idx="5">
                  <c:v>Czech Republic</c:v>
                </c:pt>
                <c:pt idx="6">
                  <c:v>Denmark</c:v>
                </c:pt>
                <c:pt idx="7">
                  <c:v>Estonia</c:v>
                </c:pt>
                <c:pt idx="8">
                  <c:v>Finland</c:v>
                </c:pt>
                <c:pt idx="9">
                  <c:v>France</c:v>
                </c:pt>
                <c:pt idx="10">
                  <c:v>Germany</c:v>
                </c:pt>
                <c:pt idx="11">
                  <c:v>Greece</c:v>
                </c:pt>
                <c:pt idx="12">
                  <c:v>Hungary</c:v>
                </c:pt>
                <c:pt idx="13">
                  <c:v>Iceland</c:v>
                </c:pt>
                <c:pt idx="14">
                  <c:v>Ireland</c:v>
                </c:pt>
                <c:pt idx="15">
                  <c:v>Italy</c:v>
                </c:pt>
                <c:pt idx="16">
                  <c:v>Latvia</c:v>
                </c:pt>
                <c:pt idx="17">
                  <c:v>Lichtenstein</c:v>
                </c:pt>
                <c:pt idx="18">
                  <c:v>Lithuania</c:v>
                </c:pt>
                <c:pt idx="19">
                  <c:v>Luxembourg</c:v>
                </c:pt>
                <c:pt idx="20">
                  <c:v>Malta</c:v>
                </c:pt>
                <c:pt idx="21">
                  <c:v>Netherlands</c:v>
                </c:pt>
                <c:pt idx="22">
                  <c:v>Norway</c:v>
                </c:pt>
                <c:pt idx="23">
                  <c:v>Poland</c:v>
                </c:pt>
                <c:pt idx="24">
                  <c:v>Portugal</c:v>
                </c:pt>
                <c:pt idx="25">
                  <c:v>Romania</c:v>
                </c:pt>
                <c:pt idx="26">
                  <c:v>Slovakia</c:v>
                </c:pt>
                <c:pt idx="27">
                  <c:v>Slovenia</c:v>
                </c:pt>
                <c:pt idx="28">
                  <c:v>Spain</c:v>
                </c:pt>
                <c:pt idx="29">
                  <c:v>Sweden</c:v>
                </c:pt>
                <c:pt idx="30">
                  <c:v>United Kingdom</c:v>
                </c:pt>
              </c:strCache>
            </c:strRef>
          </c:cat>
          <c:val>
            <c:numRef>
              <c:f>Main!$AY$5:$AY$35</c:f>
              <c:numCache>
                <c:formatCode>#,##0</c:formatCode>
                <c:ptCount val="31"/>
                <c:pt idx="0">
                  <c:v>-0.25543400000000105</c:v>
                </c:pt>
                <c:pt idx="1">
                  <c:v>-2.1163000000001375E-2</c:v>
                </c:pt>
                <c:pt idx="2">
                  <c:v>6.2090000000001311E-3</c:v>
                </c:pt>
                <c:pt idx="3">
                  <c:v>-0.28067599999999882</c:v>
                </c:pt>
                <c:pt idx="4">
                  <c:v>0.333094</c:v>
                </c:pt>
                <c:pt idx="5">
                  <c:v>0.32625100000000273</c:v>
                </c:pt>
                <c:pt idx="6">
                  <c:v>5.680000000000085E-2</c:v>
                </c:pt>
                <c:pt idx="7">
                  <c:v>-6.6011000000000042E-2</c:v>
                </c:pt>
                <c:pt idx="8">
                  <c:v>2.1957000000002225E-2</c:v>
                </c:pt>
                <c:pt idx="9">
                  <c:v>-1.1433420000000041</c:v>
                </c:pt>
                <c:pt idx="10">
                  <c:v>0.51501999999999271</c:v>
                </c:pt>
                <c:pt idx="11">
                  <c:v>0.63450399999999973</c:v>
                </c:pt>
                <c:pt idx="12">
                  <c:v>0.63563800000000015</c:v>
                </c:pt>
                <c:pt idx="13">
                  <c:v>-2.4936000000000069E-2</c:v>
                </c:pt>
                <c:pt idx="14">
                  <c:v>0.47231899999999882</c:v>
                </c:pt>
                <c:pt idx="15">
                  <c:v>-2.9356939999999838</c:v>
                </c:pt>
                <c:pt idx="16">
                  <c:v>2.1301999999999932E-2</c:v>
                </c:pt>
                <c:pt idx="17">
                  <c:v>-1.66E-4</c:v>
                </c:pt>
                <c:pt idx="18">
                  <c:v>0.11462799999999973</c:v>
                </c:pt>
                <c:pt idx="19">
                  <c:v>4.4602000000000031E-2</c:v>
                </c:pt>
                <c:pt idx="20">
                  <c:v>0</c:v>
                </c:pt>
                <c:pt idx="21">
                  <c:v>-0.43270000000000408</c:v>
                </c:pt>
                <c:pt idx="22">
                  <c:v>0.57467199999999963</c:v>
                </c:pt>
                <c:pt idx="23">
                  <c:v>0.18870499999999879</c:v>
                </c:pt>
                <c:pt idx="24">
                  <c:v>0.10973500000000058</c:v>
                </c:pt>
                <c:pt idx="25">
                  <c:v>0.1257380000000019</c:v>
                </c:pt>
                <c:pt idx="26">
                  <c:v>6.0809999999998254E-2</c:v>
                </c:pt>
                <c:pt idx="27">
                  <c:v>4.5522000000000062E-2</c:v>
                </c:pt>
                <c:pt idx="28">
                  <c:v>0.20312399999998831</c:v>
                </c:pt>
                <c:pt idx="29">
                  <c:v>4.3349999999993116E-3</c:v>
                </c:pt>
                <c:pt idx="30">
                  <c:v>-2.2311420000000055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936664"/>
        <c:axId val="240937056"/>
      </c:barChart>
      <c:lineChart>
        <c:grouping val="stacked"/>
        <c:varyColors val="0"/>
        <c:ser>
          <c:idx val="2"/>
          <c:order val="2"/>
          <c:tx>
            <c:strRef>
              <c:f>Main!$AZ$4</c:f>
              <c:strCache>
                <c:ptCount val="1"/>
                <c:pt idx="0">
                  <c:v>Total % change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9525">
                <a:noFill/>
              </a:ln>
              <a:effectLst/>
            </c:spPr>
          </c:marker>
          <c:cat>
            <c:strRef>
              <c:f>Main!$AW$5:$AW$35</c:f>
              <c:strCache>
                <c:ptCount val="31"/>
                <c:pt idx="0">
                  <c:v>Austria</c:v>
                </c:pt>
                <c:pt idx="1">
                  <c:v>Belgium</c:v>
                </c:pt>
                <c:pt idx="2">
                  <c:v>Bulgaria</c:v>
                </c:pt>
                <c:pt idx="3">
                  <c:v>Croatia</c:v>
                </c:pt>
                <c:pt idx="4">
                  <c:v>Cyprus</c:v>
                </c:pt>
                <c:pt idx="5">
                  <c:v>Czech Republic</c:v>
                </c:pt>
                <c:pt idx="6">
                  <c:v>Denmark</c:v>
                </c:pt>
                <c:pt idx="7">
                  <c:v>Estonia</c:v>
                </c:pt>
                <c:pt idx="8">
                  <c:v>Finland</c:v>
                </c:pt>
                <c:pt idx="9">
                  <c:v>France</c:v>
                </c:pt>
                <c:pt idx="10">
                  <c:v>Germany</c:v>
                </c:pt>
                <c:pt idx="11">
                  <c:v>Greece</c:v>
                </c:pt>
                <c:pt idx="12">
                  <c:v>Hungary</c:v>
                </c:pt>
                <c:pt idx="13">
                  <c:v>Iceland</c:v>
                </c:pt>
                <c:pt idx="14">
                  <c:v>Ireland</c:v>
                </c:pt>
                <c:pt idx="15">
                  <c:v>Italy</c:v>
                </c:pt>
                <c:pt idx="16">
                  <c:v>Latvia</c:v>
                </c:pt>
                <c:pt idx="17">
                  <c:v>Lichtenstein</c:v>
                </c:pt>
                <c:pt idx="18">
                  <c:v>Lithuania</c:v>
                </c:pt>
                <c:pt idx="19">
                  <c:v>Luxembourg</c:v>
                </c:pt>
                <c:pt idx="20">
                  <c:v>Malta</c:v>
                </c:pt>
                <c:pt idx="21">
                  <c:v>Netherlands</c:v>
                </c:pt>
                <c:pt idx="22">
                  <c:v>Norway</c:v>
                </c:pt>
                <c:pt idx="23">
                  <c:v>Poland</c:v>
                </c:pt>
                <c:pt idx="24">
                  <c:v>Portugal</c:v>
                </c:pt>
                <c:pt idx="25">
                  <c:v>Romania</c:v>
                </c:pt>
                <c:pt idx="26">
                  <c:v>Slovakia</c:v>
                </c:pt>
                <c:pt idx="27">
                  <c:v>Slovenia</c:v>
                </c:pt>
                <c:pt idx="28">
                  <c:v>Spain</c:v>
                </c:pt>
                <c:pt idx="29">
                  <c:v>Sweden</c:v>
                </c:pt>
                <c:pt idx="30">
                  <c:v>United Kingdom</c:v>
                </c:pt>
              </c:strCache>
            </c:strRef>
          </c:cat>
          <c:val>
            <c:numRef>
              <c:f>Main!$AZ$5:$AZ$35</c:f>
              <c:numCache>
                <c:formatCode>0%</c:formatCode>
                <c:ptCount val="31"/>
                <c:pt idx="0">
                  <c:v>-6.0357982582759151E-2</c:v>
                </c:pt>
                <c:pt idx="1">
                  <c:v>-2.9911453977929603E-2</c:v>
                </c:pt>
                <c:pt idx="2">
                  <c:v>-4.2545829509161082E-2</c:v>
                </c:pt>
                <c:pt idx="3">
                  <c:v>-4.0032717392883055E-2</c:v>
                </c:pt>
                <c:pt idx="4">
                  <c:v>0.11023500362992711</c:v>
                </c:pt>
                <c:pt idx="5">
                  <c:v>-1.6251893900011249E-2</c:v>
                </c:pt>
                <c:pt idx="6">
                  <c:v>-0.14874487320660323</c:v>
                </c:pt>
                <c:pt idx="7">
                  <c:v>-5.9514319371913538E-2</c:v>
                </c:pt>
                <c:pt idx="8">
                  <c:v>-8.6745514201852392E-2</c:v>
                </c:pt>
                <c:pt idx="9">
                  <c:v>-0.10922383407671532</c:v>
                </c:pt>
                <c:pt idx="10">
                  <c:v>-3.7973547508015293E-2</c:v>
                </c:pt>
                <c:pt idx="11">
                  <c:v>-5.5562867520392079E-2</c:v>
                </c:pt>
                <c:pt idx="12">
                  <c:v>-1.4174404044304589E-2</c:v>
                </c:pt>
                <c:pt idx="13">
                  <c:v>-1.4009925382652E-2</c:v>
                </c:pt>
                <c:pt idx="14">
                  <c:v>1.6983655590335323E-2</c:v>
                </c:pt>
                <c:pt idx="15">
                  <c:v>-6.8960165889786484E-2</c:v>
                </c:pt>
                <c:pt idx="16">
                  <c:v>-7.0322656609105527E-2</c:v>
                </c:pt>
                <c:pt idx="18">
                  <c:v>-5.732017015192481E-2</c:v>
                </c:pt>
                <c:pt idx="19">
                  <c:v>3.8053417385174981E-2</c:v>
                </c:pt>
                <c:pt idx="20">
                  <c:v>-2.2498032173375981E-2</c:v>
                </c:pt>
                <c:pt idx="21">
                  <c:v>2.5270190944131299E-2</c:v>
                </c:pt>
                <c:pt idx="22">
                  <c:v>2.1876022856191613E-2</c:v>
                </c:pt>
                <c:pt idx="23">
                  <c:v>-4.8205450786944604E-2</c:v>
                </c:pt>
                <c:pt idx="24">
                  <c:v>-7.2555160554749198E-3</c:v>
                </c:pt>
                <c:pt idx="25">
                  <c:v>3.853502357274774E-3</c:v>
                </c:pt>
                <c:pt idx="26">
                  <c:v>-4.1854399084419347E-2</c:v>
                </c:pt>
                <c:pt idx="27">
                  <c:v>-0.17207529523641385</c:v>
                </c:pt>
                <c:pt idx="28">
                  <c:v>1.9207433143694219E-2</c:v>
                </c:pt>
                <c:pt idx="29">
                  <c:v>-3.9222191095171444E-2</c:v>
                </c:pt>
                <c:pt idx="30">
                  <c:v>-0.1214205245762584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944896"/>
        <c:axId val="240944504"/>
      </c:lineChart>
      <c:catAx>
        <c:axId val="24093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37056"/>
        <c:crosses val="autoZero"/>
        <c:auto val="1"/>
        <c:lblAlgn val="ctr"/>
        <c:lblOffset val="100"/>
        <c:tickLblSkip val="1"/>
        <c:noMultiLvlLbl val="0"/>
      </c:catAx>
      <c:valAx>
        <c:axId val="24093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mt emissions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36664"/>
        <c:crosses val="autoZero"/>
        <c:crossBetween val="between"/>
      </c:valAx>
      <c:valAx>
        <c:axId val="240944504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44896"/>
        <c:crosses val="max"/>
        <c:crossBetween val="between"/>
      </c:valAx>
      <c:catAx>
        <c:axId val="2409448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09445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dirty="0"/>
              <a:t>German</a:t>
            </a:r>
            <a:r>
              <a:rPr lang="en-GB" sz="1800" baseline="0" dirty="0"/>
              <a:t> </a:t>
            </a:r>
            <a:r>
              <a:rPr lang="en-GB" sz="1800" dirty="0"/>
              <a:t>lignite emissions </a:t>
            </a:r>
          </a:p>
          <a:p>
            <a:pPr>
              <a:defRPr sz="1800"/>
            </a:pPr>
            <a:r>
              <a:rPr lang="en-GB" sz="1800" dirty="0"/>
              <a:t>as % of overall EU</a:t>
            </a:r>
            <a:r>
              <a:rPr lang="en-GB" sz="1800" baseline="0" dirty="0"/>
              <a:t> power emissions</a:t>
            </a:r>
            <a:endParaRPr lang="en-GB" sz="18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Sheet2!$A$9</c:f>
              <c:strCache>
                <c:ptCount val="1"/>
                <c:pt idx="0">
                  <c:v>% German lignite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Sheet2!$B$1:$K$1</c:f>
              <c:strCach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strCache>
            </c:strRef>
          </c:cat>
          <c:val>
            <c:numRef>
              <c:f>Sheet2!$B$9:$K$9</c:f>
              <c:numCache>
                <c:formatCode>0%</c:formatCode>
                <c:ptCount val="10"/>
                <c:pt idx="0">
                  <c:v>0.11363496855287049</c:v>
                </c:pt>
                <c:pt idx="1">
                  <c:v>0.11026053530415197</c:v>
                </c:pt>
                <c:pt idx="2">
                  <c:v>0.10718749859396273</c:v>
                </c:pt>
                <c:pt idx="3">
                  <c:v>0.10603176442124332</c:v>
                </c:pt>
                <c:pt idx="4">
                  <c:v>0.1128853376860872</c:v>
                </c:pt>
                <c:pt idx="5">
                  <c:v>0.10928599819621115</c:v>
                </c:pt>
                <c:pt idx="6">
                  <c:v>0.11533966479639673</c:v>
                </c:pt>
                <c:pt idx="7">
                  <c:v>0.1210593475140085</c:v>
                </c:pt>
                <c:pt idx="8">
                  <c:v>0.12417918129456403</c:v>
                </c:pt>
                <c:pt idx="9">
                  <c:v>0.13020923084071717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9660216"/>
        <c:axId val="239657080"/>
      </c:lineChart>
      <c:catAx>
        <c:axId val="23966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57080"/>
        <c:crosses val="autoZero"/>
        <c:auto val="1"/>
        <c:lblAlgn val="ctr"/>
        <c:lblOffset val="100"/>
        <c:noMultiLvlLbl val="0"/>
      </c:catAx>
      <c:valAx>
        <c:axId val="239657080"/>
        <c:scaling>
          <c:orientation val="minMax"/>
          <c:min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60216"/>
        <c:crosses val="autoZero"/>
        <c:crossBetween val="between"/>
        <c:majorUnit val="1.0000000000000002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3BB56-1D39-476E-8E3F-AC918583BFEF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343A2-FCDC-46D2-A05F-A377BA8AF9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13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91BDB-D255-4EBB-8557-7089AFC56B9C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EEE2D-6107-434D-8882-E5C0CE4DD4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75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EEE2D-6107-434D-8882-E5C0CE4DD40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95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1053E-837B-4E78-A28D-85D421315F09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474A7B3-C828-4A4E-9CE0-079E9E31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1053E-837B-4E78-A28D-85D421315F09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474A7B3-C828-4A4E-9CE0-079E9E31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1053E-837B-4E78-A28D-85D421315F09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474A7B3-C828-4A4E-9CE0-079E9E31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491053E-837B-4E78-A28D-85D421315F09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A7B3-C828-4A4E-9CE0-079E9E31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1053E-837B-4E78-A28D-85D421315F09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474A7B3-C828-4A4E-9CE0-079E9E31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1053E-837B-4E78-A28D-85D421315F09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474A7B3-C828-4A4E-9CE0-079E9E31F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1053E-837B-4E78-A28D-85D421315F09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474A7B3-C828-4A4E-9CE0-079E9E31F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474A7B3-C828-4A4E-9CE0-079E9E31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1053E-837B-4E78-A28D-85D421315F09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474A7B3-C828-4A4E-9CE0-079E9E31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491053E-837B-4E78-A28D-85D421315F09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1053E-837B-4E78-A28D-85D421315F09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A7B3-C828-4A4E-9CE0-079E9E31F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474A7B3-C828-4A4E-9CE0-079E9E31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1053E-837B-4E78-A28D-85D421315F09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491053E-837B-4E78-A28D-85D421315F09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474A7B3-C828-4A4E-9CE0-079E9E31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2014 EU ETS Emissions analysis</a:t>
            </a:r>
            <a:br>
              <a:rPr lang="en-GB" sz="4000" dirty="0" smtClean="0"/>
            </a:br>
            <a:r>
              <a:rPr lang="en-GB" sz="1400" dirty="0" smtClean="0"/>
              <a:t>(excludes aviation)</a:t>
            </a:r>
            <a:endParaRPr lang="en-US" sz="4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6" y="424933"/>
            <a:ext cx="1955112" cy="51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31840" y="2852936"/>
            <a:ext cx="583264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u="sng" dirty="0" smtClean="0"/>
              <a:t>Key points: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Total emissions are 94mt down, or 4.9%.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Exact levels uncertain, as 10% of emissions have not been published (45% of which is Polish power stations)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Power and heat down 7.8% because of falling electricity consumption from milder weather, but also underlying falls.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Industry emissions fall 0.4%; does not include any heat installations, so is an underlying fall, despite EU industrial production rising 0.8%.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Fallers: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UK due to coal/gas switching from carbon tax in summer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Germany due to fall in hard coal due to renewables and less underlying electricity demand.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France due to mild weather.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Risers: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Spain due to more coal generation as gas CHP subsidies reduction reduced generation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Netherlands emissions increased as new coal came on RWE’s </a:t>
            </a:r>
            <a:r>
              <a:rPr lang="en-GB" sz="1200" dirty="0" err="1" smtClean="0"/>
              <a:t>Eemshaven</a:t>
            </a:r>
            <a:r>
              <a:rPr lang="en-GB" sz="1200" dirty="0" smtClean="0"/>
              <a:t> and GDF Rotterdam plant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 smtClean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7975519"/>
              </p:ext>
            </p:extLst>
          </p:nvPr>
        </p:nvGraphicFramePr>
        <p:xfrm>
          <a:off x="107504" y="3068960"/>
          <a:ext cx="309634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Emissions by Sector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695480"/>
              </p:ext>
            </p:extLst>
          </p:nvPr>
        </p:nvGraphicFramePr>
        <p:xfrm>
          <a:off x="1043608" y="1916832"/>
          <a:ext cx="712879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6" y="424933"/>
            <a:ext cx="1955112" cy="51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252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Emissions by Country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966674"/>
              </p:ext>
            </p:extLst>
          </p:nvPr>
        </p:nvGraphicFramePr>
        <p:xfrm>
          <a:off x="179512" y="1484784"/>
          <a:ext cx="8856984" cy="4831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6" y="424933"/>
            <a:ext cx="1955112" cy="51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785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Emissions changes 2013 to 2014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7097896"/>
              </p:ext>
            </p:extLst>
          </p:nvPr>
        </p:nvGraphicFramePr>
        <p:xfrm>
          <a:off x="301752" y="1484784"/>
          <a:ext cx="853440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9550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Detailed Emissions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00" y="1916832"/>
            <a:ext cx="8760506" cy="3600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6" y="424933"/>
            <a:ext cx="1955112" cy="51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5149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Incomplete </a:t>
            </a:r>
            <a:r>
              <a:rPr lang="en-GB" dirty="0" smtClean="0"/>
              <a:t>data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89" y="2179540"/>
            <a:ext cx="8530763" cy="3575029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6" y="424933"/>
            <a:ext cx="1955112" cy="51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009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Top Emitters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999819"/>
              </p:ext>
            </p:extLst>
          </p:nvPr>
        </p:nvGraphicFramePr>
        <p:xfrm>
          <a:off x="539552" y="3861048"/>
          <a:ext cx="4143000" cy="2452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700808"/>
            <a:ext cx="6855550" cy="2018813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849403"/>
              </p:ext>
            </p:extLst>
          </p:nvPr>
        </p:nvGraphicFramePr>
        <p:xfrm>
          <a:off x="4788024" y="4653136"/>
          <a:ext cx="3890094" cy="1560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8232"/>
                <a:gridCol w="1801862"/>
              </a:tblGrid>
              <a:tr h="8469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Top 6 in 2005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Top 6 in 2014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2587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1 Bełchatów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1 Bełchatów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2587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 Niederaußem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 Neurath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2587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3 Jänschwalde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3 Niederaußem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3592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4 Drax 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4 Jänschwalde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2587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5  Weisweiler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5  Weisweiler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8469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6 Neurath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6 </a:t>
                      </a:r>
                      <a:r>
                        <a:rPr lang="en-GB" sz="1400" u="none" strike="noStrike" dirty="0" err="1">
                          <a:effectLst/>
                        </a:rPr>
                        <a:t>Drax</a:t>
                      </a:r>
                      <a:r>
                        <a:rPr lang="en-GB" sz="1400" u="none" strike="noStrike" dirty="0">
                          <a:effectLst/>
                        </a:rPr>
                        <a:t>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>
            <a:off x="5868144" y="5013176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084168" y="5229200"/>
            <a:ext cx="72008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020544" y="5373216"/>
            <a:ext cx="783704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508104" y="5661248"/>
            <a:ext cx="1296144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940152" y="5877272"/>
            <a:ext cx="8640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868144" y="5229200"/>
            <a:ext cx="936104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716017" y="3828079"/>
            <a:ext cx="4248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10 year of the EU ETS: Who are the biggest emitters in 2014? </a:t>
            </a:r>
            <a:r>
              <a:rPr lang="en-GB" sz="1400" dirty="0" smtClean="0"/>
              <a:t>The </a:t>
            </a:r>
            <a:r>
              <a:rPr lang="en-GB" sz="1400" dirty="0" smtClean="0"/>
              <a:t>same as in 2005!  </a:t>
            </a:r>
            <a:r>
              <a:rPr lang="en-GB" sz="1400" dirty="0" smtClean="0"/>
              <a:t/>
            </a:r>
            <a:br>
              <a:rPr lang="en-GB" sz="1400" dirty="0" smtClean="0"/>
            </a:br>
            <a:r>
              <a:rPr lang="en-GB" sz="1400" dirty="0" smtClean="0"/>
              <a:t>Will </a:t>
            </a:r>
            <a:r>
              <a:rPr lang="en-GB" sz="1400" dirty="0" smtClean="0"/>
              <a:t>it be the same in 10 years’ time?!</a:t>
            </a:r>
            <a:endParaRPr lang="en-GB" sz="14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6" y="424933"/>
            <a:ext cx="1955112" cy="51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532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340768"/>
            <a:ext cx="8503920" cy="5330952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 smtClean="0"/>
              <a:t>Power and Heat sector</a:t>
            </a:r>
          </a:p>
          <a:p>
            <a:pPr lvl="1"/>
            <a:r>
              <a:rPr lang="en-GB" sz="1900" dirty="0" smtClean="0"/>
              <a:t>Sandbag uses NACE codes, which we believe provide a better representation of  what are power and heat installation, than does the “combustion” sector, which most analysts use.  We also include additional installations which have no allocations.  </a:t>
            </a:r>
          </a:p>
          <a:p>
            <a:pPr lvl="1"/>
            <a:r>
              <a:rPr lang="en-GB" sz="1100" dirty="0" smtClean="0"/>
              <a:t>Specifically, </a:t>
            </a:r>
            <a:r>
              <a:rPr lang="en-GB" sz="1100" dirty="0"/>
              <a:t>Installations assigned to NACErev2 codes 35.00, 35.10, 35.11, 35.12, 35.13, 35.14 &amp; 35.30 have been flagged as Power installations; additional CITL combustion sector installations have also been flagged as Power installations if have no free </a:t>
            </a:r>
            <a:r>
              <a:rPr lang="en-GB" sz="1100" dirty="0" err="1"/>
              <a:t>alloc</a:t>
            </a:r>
            <a:r>
              <a:rPr lang="en-GB" sz="1100" dirty="0"/>
              <a:t> </a:t>
            </a:r>
            <a:r>
              <a:rPr lang="en-GB" sz="1100" dirty="0" err="1"/>
              <a:t>PhaseIII</a:t>
            </a:r>
            <a:r>
              <a:rPr lang="en-GB" sz="1100" dirty="0"/>
              <a:t> but do have emissions 2013 (any NACErev2 code) </a:t>
            </a:r>
            <a:endParaRPr lang="en-GB" sz="1100" dirty="0" smtClean="0"/>
          </a:p>
          <a:p>
            <a:r>
              <a:rPr lang="en-GB" sz="2400" dirty="0" smtClean="0"/>
              <a:t>Industry</a:t>
            </a:r>
          </a:p>
          <a:p>
            <a:pPr lvl="1"/>
            <a:r>
              <a:rPr lang="en-GB" sz="1900" dirty="0" smtClean="0"/>
              <a:t>Industry is everything that is not power.  </a:t>
            </a:r>
          </a:p>
          <a:p>
            <a:pPr lvl="1"/>
            <a:r>
              <a:rPr lang="en-GB" sz="1900" dirty="0" smtClean="0"/>
              <a:t>The category mapping as per the table, right:</a:t>
            </a:r>
          </a:p>
          <a:p>
            <a:r>
              <a:rPr lang="en-GB" sz="2400" dirty="0" smtClean="0"/>
              <a:t>Fuel type</a:t>
            </a:r>
          </a:p>
          <a:p>
            <a:pPr lvl="1"/>
            <a:r>
              <a:rPr lang="en-GB" sz="1900" dirty="0" smtClean="0"/>
              <a:t>Sandbag has mapped Power and Heat </a:t>
            </a:r>
          </a:p>
          <a:p>
            <a:pPr marL="274320" lvl="1" indent="0">
              <a:buNone/>
            </a:pPr>
            <a:r>
              <a:rPr lang="en-GB" sz="1900" dirty="0" smtClean="0"/>
              <a:t>installations by fuel, with 80% coverage.</a:t>
            </a:r>
          </a:p>
          <a:p>
            <a:r>
              <a:rPr lang="en-GB" sz="2400" dirty="0" smtClean="0"/>
              <a:t>Missing data</a:t>
            </a:r>
          </a:p>
          <a:p>
            <a:pPr lvl="1"/>
            <a:r>
              <a:rPr lang="en-GB" sz="1900" dirty="0" smtClean="0"/>
              <a:t>Where data is missing for 2014 so far, so assume industry installations have the same emissions as 2013; however, since average power and heat emissions are down so much, we assume they are 8% lower than 2013. </a:t>
            </a:r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3140968"/>
            <a:ext cx="2891333" cy="2382563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6" y="424933"/>
            <a:ext cx="1955112" cy="51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88845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5404</TotalTime>
  <Words>428</Words>
  <Application>Microsoft Office PowerPoint</Application>
  <PresentationFormat>On-screen Show (4:3)</PresentationFormat>
  <Paragraphs>54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Georgia</vt:lpstr>
      <vt:lpstr>Wingdings</vt:lpstr>
      <vt:lpstr>Wingdings 2</vt:lpstr>
      <vt:lpstr>Civic</vt:lpstr>
      <vt:lpstr>2014 EU ETS Emissions analysis (excludes aviation)</vt:lpstr>
      <vt:lpstr>Emissions by Sector</vt:lpstr>
      <vt:lpstr>Emissions by Country</vt:lpstr>
      <vt:lpstr>Emissions changes 2013 to 2014</vt:lpstr>
      <vt:lpstr>Detailed Emissions </vt:lpstr>
      <vt:lpstr>Incomplete data</vt:lpstr>
      <vt:lpstr>Top Emitters</vt:lpstr>
      <vt:lpstr>Definitions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annual EU ETS review</dc:title>
  <dc:creator>Your User Name</dc:creator>
  <cp:lastModifiedBy>Phil MacD</cp:lastModifiedBy>
  <cp:revision>192</cp:revision>
  <dcterms:created xsi:type="dcterms:W3CDTF">2011-02-14T15:20:02Z</dcterms:created>
  <dcterms:modified xsi:type="dcterms:W3CDTF">2015-04-01T15:34:09Z</dcterms:modified>
</cp:coreProperties>
</file>